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E8FF"/>
    <a:srgbClr val="A5E999"/>
    <a:srgbClr val="00FF99"/>
    <a:srgbClr val="D0FFDB"/>
    <a:srgbClr val="235000"/>
    <a:srgbClr val="567700"/>
    <a:srgbClr val="4CAF5E"/>
    <a:srgbClr val="9BBB59"/>
    <a:srgbClr val="39B0D4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003" y="-50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openxmlformats.org/officeDocument/2006/relationships/image" Target="../media/image6.svg"/><Relationship Id="rId12" Type="http://schemas.openxmlformats.org/officeDocument/2006/relationships/hyperlink" Target="https://www.figma.com/design/NqYbHlWkE1cnxLFQVVbYQd/Untitled?node-id=0-1&amp;t=I7XOG3ywaH3tVMRA-1" TargetMode="External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8.sv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26" Type="http://schemas.openxmlformats.org/officeDocument/2006/relationships/image" Target="../media/image18.png"/><Relationship Id="rId3" Type="http://schemas.openxmlformats.org/officeDocument/2006/relationships/image" Target="../media/image20.png"/><Relationship Id="rId21" Type="http://schemas.openxmlformats.org/officeDocument/2006/relationships/image" Target="../media/image37.sv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.pn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jpeg"/><Relationship Id="rId19" Type="http://schemas.openxmlformats.org/officeDocument/2006/relationships/image" Target="../media/image35.sv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vikaspedia.in/agriculture/market-information/contract-farming-a-mechanism-of-alternative-marketing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fao.org/in-action/contract-farming/e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rishiunnati.org/contract-farming/" TargetMode="External"/><Relationship Id="rId5" Type="http://schemas.openxmlformats.org/officeDocument/2006/relationships/hyperlink" Target="https://khetibuddy.com/contract-farming-in-india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agriwelfare.gov.in/en/recruitmentDetail" TargetMode="External"/><Relationship Id="rId9" Type="http://schemas.openxmlformats.org/officeDocument/2006/relationships/hyperlink" Target="https://www.farmerp.com/verticals/contract-farm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4000"/>
          </a:blip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DD40D8-C939-4B3D-44EB-6BFA287718C4}"/>
              </a:ext>
            </a:extLst>
          </p:cNvPr>
          <p:cNvGrpSpPr/>
          <p:nvPr/>
        </p:nvGrpSpPr>
        <p:grpSpPr>
          <a:xfrm>
            <a:off x="544646" y="1039986"/>
            <a:ext cx="11807373" cy="4703019"/>
            <a:chOff x="331286" y="2076450"/>
            <a:chExt cx="11807373" cy="4703019"/>
          </a:xfrm>
        </p:grpSpPr>
        <p:sp>
          <p:nvSpPr>
            <p:cNvPr id="10" name="TextBox 9"/>
            <p:cNvSpPr txBox="1"/>
            <p:nvPr/>
          </p:nvSpPr>
          <p:spPr>
            <a:xfrm>
              <a:off x="331286" y="2076450"/>
              <a:ext cx="5924550" cy="4703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Problem Statement ID :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SIH1640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Problem Statement Title-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Theme -  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PS Category :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Team ID  :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T098</a:t>
              </a:r>
            </a:p>
            <a:p>
              <a:pPr marL="285750" indent="-285750" algn="just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Team Name :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Team Bhoomi Sahayog</a:t>
              </a:r>
              <a:endParaRPr lang="en-I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8285E4-28A2-A243-3A36-45823EB16F41}"/>
                </a:ext>
              </a:extLst>
            </p:cNvPr>
            <p:cNvSpPr txBox="1"/>
            <p:nvPr/>
          </p:nvSpPr>
          <p:spPr>
            <a:xfrm>
              <a:off x="1896615" y="4079144"/>
              <a:ext cx="100758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Design a secure, transparent platform for efficient contract farming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1349E9-719E-DE5D-A2E6-E12D2E04ECF4}"/>
                </a:ext>
              </a:extLst>
            </p:cNvPr>
            <p:cNvSpPr txBox="1"/>
            <p:nvPr/>
          </p:nvSpPr>
          <p:spPr>
            <a:xfrm>
              <a:off x="4292826" y="3323322"/>
              <a:ext cx="78458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Assured Contract Farming System for Stable Market Access</a:t>
              </a: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Google Shape;93;p2">
            <a:extLst>
              <a:ext uri="{FF2B5EF4-FFF2-40B4-BE49-F238E27FC236}">
                <a16:creationId xmlns:a16="http://schemas.microsoft.com/office/drawing/2014/main" id="{9A77057E-A619-0F00-F02A-AED83E34D2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2648" y="-41668"/>
            <a:ext cx="1661488" cy="80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 descr="Braille with solid fill">
            <a:extLst>
              <a:ext uri="{FF2B5EF4-FFF2-40B4-BE49-F238E27FC236}">
                <a16:creationId xmlns:a16="http://schemas.microsoft.com/office/drawing/2014/main" id="{18A8FEE0-F344-1571-1EAC-13BC65B6C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37702">
            <a:off x="9040604" y="2445521"/>
            <a:ext cx="7821661" cy="7821661"/>
          </a:xfrm>
          <a:prstGeom prst="rect">
            <a:avLst/>
          </a:prstGeom>
        </p:spPr>
      </p:pic>
      <p:pic>
        <p:nvPicPr>
          <p:cNvPr id="55" name="Graphic 54" descr="Braille with solid fill">
            <a:extLst>
              <a:ext uri="{FF2B5EF4-FFF2-40B4-BE49-F238E27FC236}">
                <a16:creationId xmlns:a16="http://schemas.microsoft.com/office/drawing/2014/main" id="{AAE51616-1EE7-0835-7AA4-FB6905999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37702">
            <a:off x="-4467662" y="2060898"/>
            <a:ext cx="7821661" cy="7821661"/>
          </a:xfrm>
          <a:prstGeom prst="rect">
            <a:avLst/>
          </a:prstGeom>
        </p:spPr>
      </p:pic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461629" y="-106293"/>
            <a:ext cx="7268742" cy="471093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/ SOLUTION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Google Shape;9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12648" y="-41668"/>
            <a:ext cx="1661488" cy="8073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C00BA9-60A1-12B9-1200-1A76008050B7}"/>
              </a:ext>
            </a:extLst>
          </p:cNvPr>
          <p:cNvSpPr txBox="1"/>
          <p:nvPr/>
        </p:nvSpPr>
        <p:spPr>
          <a:xfrm>
            <a:off x="1296750" y="672769"/>
            <a:ext cx="942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 know that India is the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 OF FARMERS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is the condition of farmers in India is actually that good in today’s scenario 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a lot of market fluctuations and discrepancies in the current marketing system, farmers as well as the buyers, both have to face a lot of problems. Recognizing this pressing issue, we, 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Bhoomi Sahayog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have come together with a revolutionary solution: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Bhoomi Bandhan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E19710-2607-FB57-1E09-9A2AFF691569}"/>
              </a:ext>
            </a:extLst>
          </p:cNvPr>
          <p:cNvGrpSpPr/>
          <p:nvPr/>
        </p:nvGrpSpPr>
        <p:grpSpPr>
          <a:xfrm>
            <a:off x="1186598" y="2131625"/>
            <a:ext cx="4617398" cy="2299281"/>
            <a:chOff x="892599" y="2088027"/>
            <a:chExt cx="4617398" cy="2731258"/>
          </a:xfrm>
          <a:solidFill>
            <a:srgbClr val="A5E999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AA6DA84-6C68-5835-54D6-85D7AABDAF13}"/>
                </a:ext>
              </a:extLst>
            </p:cNvPr>
            <p:cNvSpPr/>
            <p:nvPr/>
          </p:nvSpPr>
          <p:spPr>
            <a:xfrm>
              <a:off x="892599" y="2088027"/>
              <a:ext cx="4617398" cy="2731258"/>
            </a:xfrm>
            <a:prstGeom prst="roundRect">
              <a:avLst/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93A194-1F73-8AEE-D744-E7EEAAA5F087}"/>
                </a:ext>
              </a:extLst>
            </p:cNvPr>
            <p:cNvSpPr txBox="1"/>
            <p:nvPr/>
          </p:nvSpPr>
          <p:spPr>
            <a:xfrm>
              <a:off x="988611" y="2088685"/>
              <a:ext cx="4425374" cy="2393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b="1" dirty="0"/>
                <a:t>                                  </a:t>
              </a: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Idea:</a:t>
              </a:r>
            </a:p>
            <a:p>
              <a:pPr algn="just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Problem: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current market system in India poses significant challenges for both farmers and buyers due to fluctuations and discrepancies.</a:t>
              </a:r>
            </a:p>
            <a:p>
              <a:pPr algn="just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Goal: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To create a platform that addresses the problems associated with contract farming in India.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D3A08D-2C4C-0FBA-2372-D70D4C9F8AFF}"/>
              </a:ext>
            </a:extLst>
          </p:cNvPr>
          <p:cNvGrpSpPr/>
          <p:nvPr/>
        </p:nvGrpSpPr>
        <p:grpSpPr>
          <a:xfrm>
            <a:off x="6396097" y="2138475"/>
            <a:ext cx="5225775" cy="2617375"/>
            <a:chOff x="6522721" y="2088027"/>
            <a:chExt cx="4954653" cy="3128429"/>
          </a:xfrm>
          <a:solidFill>
            <a:srgbClr val="A5E999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117DECF-F1C5-4814-D78B-8BFE34B28265}"/>
                </a:ext>
              </a:extLst>
            </p:cNvPr>
            <p:cNvSpPr/>
            <p:nvPr/>
          </p:nvSpPr>
          <p:spPr>
            <a:xfrm>
              <a:off x="6563684" y="2088027"/>
              <a:ext cx="4617398" cy="2749035"/>
            </a:xfrm>
            <a:prstGeom prst="roundRect">
              <a:avLst/>
            </a:prstGeom>
            <a:grpFill/>
            <a:ln>
              <a:solidFill>
                <a:srgbClr val="9BBB5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BC70FB-0AF9-28B8-8B48-64A669DA4A06}"/>
                </a:ext>
              </a:extLst>
            </p:cNvPr>
            <p:cNvSpPr txBox="1"/>
            <p:nvPr/>
          </p:nvSpPr>
          <p:spPr>
            <a:xfrm>
              <a:off x="6522721" y="2136338"/>
              <a:ext cx="4954653" cy="1434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Solution Approach:</a:t>
              </a:r>
            </a:p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Bhoomi Bandhan: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 innovative website designed specifically for Indian Farmer and contractor. </a:t>
              </a:r>
            </a:p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 :</a:t>
              </a:r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8565DF-37AA-C8EC-C7A5-329F2DFF13C3}"/>
                </a:ext>
              </a:extLst>
            </p:cNvPr>
            <p:cNvSpPr txBox="1"/>
            <p:nvPr/>
          </p:nvSpPr>
          <p:spPr>
            <a:xfrm>
              <a:off x="7719836" y="3119590"/>
              <a:ext cx="3380555" cy="209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Easy registration and login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Negotiation platform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Timed contracts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Increased trust and transparency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 of Farmers (SAMUH)</a:t>
              </a: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Graphic 22" descr="Lightbulb and gear with solid fill">
            <a:extLst>
              <a:ext uri="{FF2B5EF4-FFF2-40B4-BE49-F238E27FC236}">
                <a16:creationId xmlns:a16="http://schemas.microsoft.com/office/drawing/2014/main" id="{E94F64CD-A940-6259-CD80-97393F85B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24979">
            <a:off x="10924532" y="1846263"/>
            <a:ext cx="624840" cy="624840"/>
          </a:xfrm>
          <a:prstGeom prst="rect">
            <a:avLst/>
          </a:prstGeom>
        </p:spPr>
      </p:pic>
      <p:pic>
        <p:nvPicPr>
          <p:cNvPr id="25" name="Graphic 24" descr="Chevron arrows with solid fill">
            <a:extLst>
              <a:ext uri="{FF2B5EF4-FFF2-40B4-BE49-F238E27FC236}">
                <a16:creationId xmlns:a16="http://schemas.microsoft.com/office/drawing/2014/main" id="{531BA06B-0C0B-2354-C680-6212AB4DAD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36112" y="3104365"/>
            <a:ext cx="535650" cy="469513"/>
          </a:xfrm>
          <a:prstGeom prst="rect">
            <a:avLst/>
          </a:prstGeom>
        </p:spPr>
      </p:pic>
      <p:pic>
        <p:nvPicPr>
          <p:cNvPr id="27" name="Graphic 26" descr="Group brainstorm with solid fill">
            <a:extLst>
              <a:ext uri="{FF2B5EF4-FFF2-40B4-BE49-F238E27FC236}">
                <a16:creationId xmlns:a16="http://schemas.microsoft.com/office/drawing/2014/main" id="{E2E03C26-D671-CE17-DA2D-B534179644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289" y="1809112"/>
            <a:ext cx="658726" cy="65872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C4ED072-3FA1-0186-7EE7-6AEC471AA925}"/>
              </a:ext>
            </a:extLst>
          </p:cNvPr>
          <p:cNvSpPr txBox="1"/>
          <p:nvPr/>
        </p:nvSpPr>
        <p:spPr>
          <a:xfrm>
            <a:off x="117864" y="4580924"/>
            <a:ext cx="326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PROTOTYPE</a:t>
            </a: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Graphic 59" descr="Line arrow: Straight with solid fill">
            <a:extLst>
              <a:ext uri="{FF2B5EF4-FFF2-40B4-BE49-F238E27FC236}">
                <a16:creationId xmlns:a16="http://schemas.microsoft.com/office/drawing/2014/main" id="{9DFCD125-5607-B485-7934-B1B9C088E0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2781708" y="5646092"/>
            <a:ext cx="307778" cy="307778"/>
          </a:xfrm>
          <a:prstGeom prst="rect">
            <a:avLst/>
          </a:prstGeom>
        </p:spPr>
      </p:pic>
      <p:pic>
        <p:nvPicPr>
          <p:cNvPr id="61" name="Graphic 60" descr="Line arrow: Straight with solid fill">
            <a:extLst>
              <a:ext uri="{FF2B5EF4-FFF2-40B4-BE49-F238E27FC236}">
                <a16:creationId xmlns:a16="http://schemas.microsoft.com/office/drawing/2014/main" id="{56CF9D0B-7AB7-A06B-5F75-3AFFACBD3A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4428167" y="5646092"/>
            <a:ext cx="307778" cy="307778"/>
          </a:xfrm>
          <a:prstGeom prst="rect">
            <a:avLst/>
          </a:prstGeom>
        </p:spPr>
      </p:pic>
      <p:pic>
        <p:nvPicPr>
          <p:cNvPr id="62" name="Graphic 61" descr="Line arrow: Straight with solid fill">
            <a:extLst>
              <a:ext uri="{FF2B5EF4-FFF2-40B4-BE49-F238E27FC236}">
                <a16:creationId xmlns:a16="http://schemas.microsoft.com/office/drawing/2014/main" id="{37CA0CC1-E1D8-F45E-6747-CB968F350E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6035785" y="5646092"/>
            <a:ext cx="307778" cy="307778"/>
          </a:xfrm>
          <a:prstGeom prst="rect">
            <a:avLst/>
          </a:prstGeom>
        </p:spPr>
      </p:pic>
      <p:pic>
        <p:nvPicPr>
          <p:cNvPr id="63" name="Graphic 62" descr="Line arrow: Straight with solid fill">
            <a:extLst>
              <a:ext uri="{FF2B5EF4-FFF2-40B4-BE49-F238E27FC236}">
                <a16:creationId xmlns:a16="http://schemas.microsoft.com/office/drawing/2014/main" id="{77EF12A1-B67D-88D9-7DAF-B6A1E4CA8B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7658720" y="5646093"/>
            <a:ext cx="307778" cy="307778"/>
          </a:xfrm>
          <a:prstGeom prst="rect">
            <a:avLst/>
          </a:prstGeom>
        </p:spPr>
      </p:pic>
      <p:pic>
        <p:nvPicPr>
          <p:cNvPr id="15360" name="Graphic 15359" descr="Line arrow: Straight with solid fill">
            <a:extLst>
              <a:ext uri="{FF2B5EF4-FFF2-40B4-BE49-F238E27FC236}">
                <a16:creationId xmlns:a16="http://schemas.microsoft.com/office/drawing/2014/main" id="{6BDB3F24-9348-40BB-D345-394E4E24E5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9263234" y="5640699"/>
            <a:ext cx="307778" cy="307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7C0CE0-F531-74B5-02A8-B430BF5481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5829" y="4580924"/>
            <a:ext cx="1080102" cy="2496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83454E-2F0A-36FE-1391-4AE2C26B447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1529" y="4580925"/>
            <a:ext cx="1184151" cy="2513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BB93B-5A9B-32F1-C266-DC2176546C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72330" y="4580924"/>
            <a:ext cx="1175814" cy="24961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D9BCA2-EE85-9DDD-6157-7AAD6F139D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3926" y="4580924"/>
            <a:ext cx="1175815" cy="24961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208E28-ED7C-E244-A254-2999A21AFB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86816" y="4580923"/>
            <a:ext cx="1191312" cy="24961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31895DA-F585-2A1F-43AD-F648C94D1B6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1732" t="41537" r="45589" b="42648"/>
          <a:stretch/>
        </p:blipFill>
        <p:spPr>
          <a:xfrm>
            <a:off x="11821" y="12998"/>
            <a:ext cx="1306618" cy="9168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A7077-7F30-FF45-51EF-770CA7EF236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30371" y="4576503"/>
            <a:ext cx="1197070" cy="24961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05FB7B-FB13-1A30-F291-FCD4AE335332}"/>
              </a:ext>
            </a:extLst>
          </p:cNvPr>
          <p:cNvSpPr/>
          <p:nvPr/>
        </p:nvSpPr>
        <p:spPr>
          <a:xfrm>
            <a:off x="224595" y="4536941"/>
            <a:ext cx="7042490" cy="20111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569435" y="-209501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4C27AA-794A-E0D9-F276-1512896E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4" y="733413"/>
            <a:ext cx="8849359" cy="34187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74D3EF-2EA6-03A0-CD5E-2605B4722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344" y="3847818"/>
            <a:ext cx="5155871" cy="3065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A2AB3C-7B2F-EBAD-4C3C-E1681DF6F8DE}"/>
              </a:ext>
            </a:extLst>
          </p:cNvPr>
          <p:cNvSpPr txBox="1"/>
          <p:nvPr/>
        </p:nvSpPr>
        <p:spPr>
          <a:xfrm>
            <a:off x="3048504" y="4208431"/>
            <a:ext cx="326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FLOW DIAGRAM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CD4E7-668A-5295-58D8-19BB5AD8AD3A}"/>
              </a:ext>
            </a:extLst>
          </p:cNvPr>
          <p:cNvSpPr txBox="1"/>
          <p:nvPr/>
        </p:nvSpPr>
        <p:spPr>
          <a:xfrm>
            <a:off x="8788517" y="3679985"/>
            <a:ext cx="326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14989-8B4E-BC2E-937E-CDB4DF1690C0}"/>
              </a:ext>
            </a:extLst>
          </p:cNvPr>
          <p:cNvSpPr txBox="1"/>
          <p:nvPr/>
        </p:nvSpPr>
        <p:spPr>
          <a:xfrm>
            <a:off x="224595" y="4712568"/>
            <a:ext cx="326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TECHSTACK USED</a:t>
            </a:r>
            <a:endParaRPr lang="en-IN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oogle Shape;93;p2">
            <a:extLst>
              <a:ext uri="{FF2B5EF4-FFF2-40B4-BE49-F238E27FC236}">
                <a16:creationId xmlns:a16="http://schemas.microsoft.com/office/drawing/2014/main" id="{CBF08C3C-DD35-ACBD-B933-17FA1C9E379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12648" y="-41668"/>
            <a:ext cx="1661488" cy="807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1ABCEE-EB7F-97F6-5671-AB6724A5B9E6}"/>
              </a:ext>
            </a:extLst>
          </p:cNvPr>
          <p:cNvGrpSpPr/>
          <p:nvPr/>
        </p:nvGrpSpPr>
        <p:grpSpPr>
          <a:xfrm>
            <a:off x="266990" y="5024208"/>
            <a:ext cx="6956020" cy="1385352"/>
            <a:chOff x="7449672" y="4986898"/>
            <a:chExt cx="6528285" cy="1385352"/>
          </a:xfrm>
        </p:grpSpPr>
        <p:pic>
          <p:nvPicPr>
            <p:cNvPr id="16" name="Picture 15" descr="A green hexagon and black hexagon with letters&#10;&#10;Description automatically generated">
              <a:extLst>
                <a:ext uri="{FF2B5EF4-FFF2-40B4-BE49-F238E27FC236}">
                  <a16:creationId xmlns:a16="http://schemas.microsoft.com/office/drawing/2014/main" id="{334FE3CD-1C62-4B91-0D83-0A340EEE7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00790" y="5266412"/>
              <a:ext cx="835928" cy="421304"/>
            </a:xfrm>
            <a:prstGeom prst="rect">
              <a:avLst/>
            </a:prstGeom>
          </p:spPr>
        </p:pic>
        <p:pic>
          <p:nvPicPr>
            <p:cNvPr id="17" name="Picture 16" descr="A logo with black text&#10;&#10;Description automatically generated">
              <a:extLst>
                <a:ext uri="{FF2B5EF4-FFF2-40B4-BE49-F238E27FC236}">
                  <a16:creationId xmlns:a16="http://schemas.microsoft.com/office/drawing/2014/main" id="{C986CF15-8007-26F3-9737-6B214ACB7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486" t="6305" r="3487" b="10795"/>
            <a:stretch/>
          </p:blipFill>
          <p:spPr>
            <a:xfrm>
              <a:off x="7733519" y="5952429"/>
              <a:ext cx="1040638" cy="419821"/>
            </a:xfrm>
            <a:prstGeom prst="rect">
              <a:avLst/>
            </a:prstGeom>
          </p:spPr>
        </p:pic>
        <p:pic>
          <p:nvPicPr>
            <p:cNvPr id="18" name="Picture 17" descr="A blue and black symbol&#10;&#10;Description automatically generated">
              <a:extLst>
                <a:ext uri="{FF2B5EF4-FFF2-40B4-BE49-F238E27FC236}">
                  <a16:creationId xmlns:a16="http://schemas.microsoft.com/office/drawing/2014/main" id="{4868F208-AD5F-2A29-FF09-E67A9AF5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98553" y="5161753"/>
              <a:ext cx="589749" cy="52038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56F617-6A94-DEA9-6912-D791A6659F00}"/>
                </a:ext>
              </a:extLst>
            </p:cNvPr>
            <p:cNvSpPr txBox="1"/>
            <p:nvPr/>
          </p:nvSpPr>
          <p:spPr>
            <a:xfrm>
              <a:off x="9410533" y="5627638"/>
              <a:ext cx="1054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67E8FF"/>
                  </a:solidFill>
                </a:rPr>
                <a:t>REACT.JS</a:t>
              </a:r>
            </a:p>
          </p:txBody>
        </p:sp>
        <p:pic>
          <p:nvPicPr>
            <p:cNvPr id="20" name="Picture 19" descr="A yellow and black logo&#10;&#10;Description automatically generated">
              <a:extLst>
                <a:ext uri="{FF2B5EF4-FFF2-40B4-BE49-F238E27FC236}">
                  <a16:creationId xmlns:a16="http://schemas.microsoft.com/office/drawing/2014/main" id="{3F9C4C67-9FCB-CDB6-E9E3-67CF752EA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669" t="16418" r="7735" b="14773"/>
            <a:stretch/>
          </p:blipFill>
          <p:spPr>
            <a:xfrm>
              <a:off x="11776345" y="5221441"/>
              <a:ext cx="1143905" cy="398317"/>
            </a:xfrm>
            <a:prstGeom prst="rect">
              <a:avLst/>
            </a:prstGeom>
          </p:spPr>
        </p:pic>
        <p:pic>
          <p:nvPicPr>
            <p:cNvPr id="21" name="Picture 20" descr="A close up of a word&#10;&#10;Description automatically generated">
              <a:extLst>
                <a:ext uri="{FF2B5EF4-FFF2-40B4-BE49-F238E27FC236}">
                  <a16:creationId xmlns:a16="http://schemas.microsoft.com/office/drawing/2014/main" id="{D06A9134-2132-3C98-89C5-693DCF184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0235" r="4088" b="28440"/>
            <a:stretch/>
          </p:blipFill>
          <p:spPr>
            <a:xfrm>
              <a:off x="12981329" y="5262952"/>
              <a:ext cx="996628" cy="3077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3B458F-AD75-96E2-D3D9-A5852E0FC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9672" y="4986898"/>
              <a:ext cx="2045535" cy="867405"/>
            </a:xfrm>
            <a:prstGeom prst="rect">
              <a:avLst/>
            </a:prstGeom>
          </p:spPr>
        </p:pic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2966705-C07D-DBB5-F75C-3846D50DB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15667" y="5303722"/>
            <a:ext cx="594021" cy="35736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20155F2-76F8-D8DD-FB1E-7C22033894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08965" y="6065075"/>
            <a:ext cx="433860" cy="34448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D5793C8-4E08-A757-0DFA-E6C7C1BCFB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11241" y="5924199"/>
            <a:ext cx="1143000" cy="5715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171C4A6-4F84-CF62-17DE-0CDD5F7E67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78634" y="5975373"/>
            <a:ext cx="440011" cy="44001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6D02D269-1C89-AB2E-D6C8-8BD45168A3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239479" y="5984487"/>
            <a:ext cx="440010" cy="44001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934F698-0781-8A4C-D6FC-FDD5374B574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t="38825" b="39086"/>
          <a:stretch/>
        </p:blipFill>
        <p:spPr>
          <a:xfrm>
            <a:off x="6171268" y="6101631"/>
            <a:ext cx="934209" cy="20635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42D8964-DB52-9E6F-A34C-CCAB6EF5D1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39530" y="5614442"/>
            <a:ext cx="1161871" cy="1161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C630E-994C-4889-CDC3-50CCF86434D7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41732" t="41537" r="45589" b="42648"/>
          <a:stretch/>
        </p:blipFill>
        <p:spPr>
          <a:xfrm>
            <a:off x="11821" y="12998"/>
            <a:ext cx="1306618" cy="9168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A96673-465A-0C9C-BCE4-20393EAD96BF}"/>
              </a:ext>
            </a:extLst>
          </p:cNvPr>
          <p:cNvSpPr/>
          <p:nvPr/>
        </p:nvSpPr>
        <p:spPr>
          <a:xfrm>
            <a:off x="438490" y="1077703"/>
            <a:ext cx="11532453" cy="5810514"/>
          </a:xfrm>
          <a:prstGeom prst="roundRect">
            <a:avLst>
              <a:gd name="adj" fmla="val 603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4F9E88-6935-6213-872D-51B491CA9E72}"/>
              </a:ext>
            </a:extLst>
          </p:cNvPr>
          <p:cNvSpPr/>
          <p:nvPr/>
        </p:nvSpPr>
        <p:spPr>
          <a:xfrm>
            <a:off x="311009" y="2410973"/>
            <a:ext cx="11659934" cy="5810514"/>
          </a:xfrm>
          <a:prstGeom prst="roundRect">
            <a:avLst>
              <a:gd name="adj" fmla="val 197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12D37-B8F3-0E7E-10E3-416BFB631AD6}"/>
              </a:ext>
            </a:extLst>
          </p:cNvPr>
          <p:cNvSpPr txBox="1"/>
          <p:nvPr/>
        </p:nvSpPr>
        <p:spPr>
          <a:xfrm>
            <a:off x="490274" y="2479915"/>
            <a:ext cx="11609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Economic Feasibility 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Revenue Streams: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Transaction fees, and value-added services provide diverse income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 for All: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platform benefits farmers, clients, and government bodies, creating a sustainable ecosystem.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Impact: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Addresses the challenges faced by Indian farmers by connecting them directly to the market.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4B946-5ACC-7C87-39A5-3B7D09AE53CE}"/>
              </a:ext>
            </a:extLst>
          </p:cNvPr>
          <p:cNvSpPr txBox="1"/>
          <p:nvPr/>
        </p:nvSpPr>
        <p:spPr>
          <a:xfrm>
            <a:off x="490274" y="1256503"/>
            <a:ext cx="9492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Technical Feasibility 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Viability: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website is technically sound and capable of fulfilling its intended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Input Costs: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and maintenance costs are minimal, ensuring sustainability.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Growth Potential: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website's design allows for easy expansion and scalability.</a:t>
            </a:r>
          </a:p>
          <a:p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3C3DBAC-5A09-3A33-6566-F77758DC78E5}"/>
              </a:ext>
            </a:extLst>
          </p:cNvPr>
          <p:cNvSpPr/>
          <p:nvPr/>
        </p:nvSpPr>
        <p:spPr>
          <a:xfrm>
            <a:off x="200067" y="3726571"/>
            <a:ext cx="11785514" cy="5810514"/>
          </a:xfrm>
          <a:prstGeom prst="roundRect">
            <a:avLst>
              <a:gd name="adj" fmla="val 236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FE93C8-CCED-CC92-5B9B-9DB0234C0946}"/>
              </a:ext>
            </a:extLst>
          </p:cNvPr>
          <p:cNvSpPr txBox="1"/>
          <p:nvPr/>
        </p:nvSpPr>
        <p:spPr>
          <a:xfrm>
            <a:off x="446919" y="3763849"/>
            <a:ext cx="11532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Social Feasibility 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 Empowerment: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farmers to reach the marketplace independently and interact directly with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Support: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Government bodies play a crucial role in ensuring the platform's success and addressing regulatory requirements.</a:t>
            </a:r>
          </a:p>
          <a:p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9ACD548-843A-7FF3-E031-F255AD7CCA38}"/>
              </a:ext>
            </a:extLst>
          </p:cNvPr>
          <p:cNvSpPr/>
          <p:nvPr/>
        </p:nvSpPr>
        <p:spPr>
          <a:xfrm>
            <a:off x="45468" y="4971183"/>
            <a:ext cx="11953155" cy="5810514"/>
          </a:xfrm>
          <a:prstGeom prst="roundRect">
            <a:avLst>
              <a:gd name="adj" fmla="val 197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2F4230-4AFF-7A78-C922-37FEE33813E8}"/>
              </a:ext>
            </a:extLst>
          </p:cNvPr>
          <p:cNvSpPr txBox="1"/>
          <p:nvPr/>
        </p:nvSpPr>
        <p:spPr>
          <a:xfrm>
            <a:off x="461693" y="5042711"/>
            <a:ext cx="111207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User-Friendly Interface 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Design: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website features a clean and user-friendly interface that is easy to navigate.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Designed to be accessible to ordinary Indian farmers without requiring extensive technical knowledge.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Comprehensive customer support ensures a seamless user experience.</a:t>
            </a:r>
          </a:p>
          <a:p>
            <a:endParaRPr lang="en-IN" dirty="0"/>
          </a:p>
        </p:txBody>
      </p:sp>
      <p:pic>
        <p:nvPicPr>
          <p:cNvPr id="28" name="Graphic 27" descr="Puzzle pieces with solid fill">
            <a:extLst>
              <a:ext uri="{FF2B5EF4-FFF2-40B4-BE49-F238E27FC236}">
                <a16:creationId xmlns:a16="http://schemas.microsoft.com/office/drawing/2014/main" id="{07F72F7D-A7DC-8173-F79E-165A0EDFB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3063" y="1433636"/>
            <a:ext cx="1471779" cy="1471779"/>
          </a:xfrm>
          <a:prstGeom prst="rect">
            <a:avLst/>
          </a:prstGeom>
        </p:spPr>
      </p:pic>
      <p:pic>
        <p:nvPicPr>
          <p:cNvPr id="32" name="Graphic 31" descr="Pin with solid fill">
            <a:extLst>
              <a:ext uri="{FF2B5EF4-FFF2-40B4-BE49-F238E27FC236}">
                <a16:creationId xmlns:a16="http://schemas.microsoft.com/office/drawing/2014/main" id="{4CF2A56B-42F4-3502-4CC4-69F6A5101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061658">
            <a:off x="9210349" y="488575"/>
            <a:ext cx="914400" cy="914400"/>
          </a:xfrm>
          <a:prstGeom prst="rect">
            <a:avLst/>
          </a:prstGeom>
        </p:spPr>
      </p:pic>
      <p:pic>
        <p:nvPicPr>
          <p:cNvPr id="39" name="Google Shape;93;p2">
            <a:extLst>
              <a:ext uri="{FF2B5EF4-FFF2-40B4-BE49-F238E27FC236}">
                <a16:creationId xmlns:a16="http://schemas.microsoft.com/office/drawing/2014/main" id="{DCDB423F-91A4-AF12-0AB1-8F55591D619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12648" y="-41668"/>
            <a:ext cx="1661488" cy="80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73455D-A178-B74E-956B-922744A228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732" t="41537" r="45589" b="42648"/>
          <a:stretch/>
        </p:blipFill>
        <p:spPr>
          <a:xfrm>
            <a:off x="11821" y="12998"/>
            <a:ext cx="1306618" cy="9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952D3863-91B0-6DB7-62D7-6C694100B8EF}"/>
              </a:ext>
            </a:extLst>
          </p:cNvPr>
          <p:cNvSpPr/>
          <p:nvPr/>
        </p:nvSpPr>
        <p:spPr>
          <a:xfrm>
            <a:off x="-1302870" y="4014472"/>
            <a:ext cx="9155070" cy="2737884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Terminator 2">
            <a:extLst>
              <a:ext uri="{FF2B5EF4-FFF2-40B4-BE49-F238E27FC236}">
                <a16:creationId xmlns:a16="http://schemas.microsoft.com/office/drawing/2014/main" id="{DFF0B440-E0B8-876F-49C9-E50D0202D0A0}"/>
              </a:ext>
            </a:extLst>
          </p:cNvPr>
          <p:cNvSpPr/>
          <p:nvPr/>
        </p:nvSpPr>
        <p:spPr>
          <a:xfrm>
            <a:off x="3481706" y="1135572"/>
            <a:ext cx="10106972" cy="2737884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9" name="Flowchart: Terminator 8">
            <a:extLst>
              <a:ext uri="{FF2B5EF4-FFF2-40B4-BE49-F238E27FC236}">
                <a16:creationId xmlns:a16="http://schemas.microsoft.com/office/drawing/2014/main" id="{03B651E5-8B9A-F53A-0759-31DF32684CE5}"/>
              </a:ext>
            </a:extLst>
          </p:cNvPr>
          <p:cNvSpPr/>
          <p:nvPr/>
        </p:nvSpPr>
        <p:spPr>
          <a:xfrm>
            <a:off x="-1099595" y="1142885"/>
            <a:ext cx="7594578" cy="27378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9D685164-1E75-7055-721C-FBA2CD5B578C}"/>
              </a:ext>
            </a:extLst>
          </p:cNvPr>
          <p:cNvSpPr/>
          <p:nvPr/>
        </p:nvSpPr>
        <p:spPr>
          <a:xfrm>
            <a:off x="4750056" y="4018784"/>
            <a:ext cx="8940478" cy="273788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345551-7AFD-8D10-9482-9CB64F9ED68D}"/>
              </a:ext>
            </a:extLst>
          </p:cNvPr>
          <p:cNvSpPr txBox="1"/>
          <p:nvPr/>
        </p:nvSpPr>
        <p:spPr>
          <a:xfrm>
            <a:off x="1" y="3995153"/>
            <a:ext cx="511601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Societal Impact : 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Sustainable Market: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Promotes a more sustainable and cooperative agricultural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Interconnection: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Fosters stronger relationships between farmers, buyers.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Trust: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Encourages trust and transparency in agricultural transactions.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F7A39-AEF9-5E76-4C9F-76DD0F923B48}"/>
              </a:ext>
            </a:extLst>
          </p:cNvPr>
          <p:cNvSpPr txBox="1"/>
          <p:nvPr/>
        </p:nvSpPr>
        <p:spPr>
          <a:xfrm>
            <a:off x="5298151" y="3945216"/>
            <a:ext cx="6957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Innovative Features 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Contract Templates: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guidance and information on agricultural contracts.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Negotiation Space: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Facilitates safe and efficient negotiations between farmers and buyers.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Contract Farming (SAMUH):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Promotes collaboration among small farmers and facilitates large-scale contracts.</a:t>
            </a:r>
          </a:p>
          <a:p>
            <a:endParaRPr lang="en-IN" dirty="0"/>
          </a:p>
        </p:txBody>
      </p:sp>
      <p:pic>
        <p:nvPicPr>
          <p:cNvPr id="22" name="Graphic 21" descr="Open hand with plant with solid fill">
            <a:extLst>
              <a:ext uri="{FF2B5EF4-FFF2-40B4-BE49-F238E27FC236}">
                <a16:creationId xmlns:a16="http://schemas.microsoft.com/office/drawing/2014/main" id="{53BF4F5C-339C-DF75-6999-E4D5471F5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5850" y="1135572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3AF97F-3CA1-A96A-F1C6-1D7D00853806}"/>
              </a:ext>
            </a:extLst>
          </p:cNvPr>
          <p:cNvSpPr txBox="1"/>
          <p:nvPr/>
        </p:nvSpPr>
        <p:spPr>
          <a:xfrm>
            <a:off x="-48882" y="1242301"/>
            <a:ext cx="65438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Farmers : </a:t>
            </a:r>
          </a:p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Guaranteed Market: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Access to a reliable buyer for their produce.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Income Stability: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Reduced fluctuations in income due to market uncertainties.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Stress: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Decreased mental stress related to market issues and price discrepancies.</a:t>
            </a:r>
          </a:p>
          <a:p>
            <a:endParaRPr lang="en-IN" dirty="0"/>
          </a:p>
        </p:txBody>
      </p:sp>
      <p:pic>
        <p:nvPicPr>
          <p:cNvPr id="24" name="Graphic 23" descr="Male profile with solid fill">
            <a:extLst>
              <a:ext uri="{FF2B5EF4-FFF2-40B4-BE49-F238E27FC236}">
                <a16:creationId xmlns:a16="http://schemas.microsoft.com/office/drawing/2014/main" id="{CD15224D-53FF-D379-FD0F-20EE12F76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4334" y="1063794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C93EC2-0808-AFD1-4BA1-6C07810B6C98}"/>
              </a:ext>
            </a:extLst>
          </p:cNvPr>
          <p:cNvSpPr txBox="1"/>
          <p:nvPr/>
        </p:nvSpPr>
        <p:spPr>
          <a:xfrm>
            <a:off x="6584516" y="1276588"/>
            <a:ext cx="57304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Buyers : </a:t>
            </a:r>
          </a:p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Quality: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Reliable access to high-quality produce.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Pricing: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Purchase produce at favorable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Profits: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Benefit from lower costs and higher margins.</a:t>
            </a:r>
          </a:p>
          <a:p>
            <a:endParaRPr lang="en-IN" dirty="0"/>
          </a:p>
        </p:txBody>
      </p:sp>
      <p:pic>
        <p:nvPicPr>
          <p:cNvPr id="27" name="Google Shape;93;p2">
            <a:extLst>
              <a:ext uri="{FF2B5EF4-FFF2-40B4-BE49-F238E27FC236}">
                <a16:creationId xmlns:a16="http://schemas.microsoft.com/office/drawing/2014/main" id="{81D38F65-158E-2C9C-A208-DA2B9D68D4C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12648" y="-41668"/>
            <a:ext cx="1661488" cy="80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F669E1-B23B-61BA-F210-F95752595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732" t="41537" r="45589" b="42648"/>
          <a:stretch/>
        </p:blipFill>
        <p:spPr>
          <a:xfrm>
            <a:off x="11821" y="12998"/>
            <a:ext cx="1306618" cy="9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pic>
        <p:nvPicPr>
          <p:cNvPr id="3" name="Google Shape;93;p2">
            <a:extLst>
              <a:ext uri="{FF2B5EF4-FFF2-40B4-BE49-F238E27FC236}">
                <a16:creationId xmlns:a16="http://schemas.microsoft.com/office/drawing/2014/main" id="{2C5E8F8E-26FD-662E-CF4F-596AEE7D80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2648" y="-41668"/>
            <a:ext cx="1661488" cy="8073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AB1C5E-5966-1C34-68A3-BD8DED0DDAAB}"/>
              </a:ext>
            </a:extLst>
          </p:cNvPr>
          <p:cNvSpPr txBox="1"/>
          <p:nvPr/>
        </p:nvSpPr>
        <p:spPr>
          <a:xfrm>
            <a:off x="2174240" y="1063805"/>
            <a:ext cx="84632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Agri welfare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https://agriwelfare.gov.in/en/recruitmentDetail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Khetibuddy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https://khetibuddy.com/contract-farming-in-india/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Krishi Unnati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https://krishiunnati.org/contract-farming/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FAO(food and agriculture Organization)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https://www.fao.org/in-action/contract-farming/en/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Vikaspedia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https://vikaspedia.in/agriculture/market-information/contract-farming-a-mechanism-of-alternative-marketing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https://www.farmerp.com/verticals/contract-farming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Paper (NATIONAL ACADEMY OF AGRICULTURAL SCIENCES, NEW DELHI)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7C9E8-0244-8138-BDD3-C20F7F2DF1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732" t="41537" r="45589" b="42648"/>
          <a:stretch/>
        </p:blipFill>
        <p:spPr>
          <a:xfrm>
            <a:off x="11821" y="12998"/>
            <a:ext cx="1306618" cy="9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8344</TotalTime>
  <Words>684</Words>
  <Application>Microsoft Office PowerPoint</Application>
  <PresentationFormat>Widescreen</PresentationFormat>
  <Paragraphs>83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Calibri</vt:lpstr>
      <vt:lpstr>Garamond</vt:lpstr>
      <vt:lpstr>Times New Roman</vt:lpstr>
      <vt:lpstr>TradeGothic</vt:lpstr>
      <vt:lpstr>Office Theme</vt:lpstr>
      <vt:lpstr>SMART INDIA HACKATHON 2024</vt:lpstr>
      <vt:lpstr> IDEA / SOLUTION APPROACH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Harshit Mani Tripathi</cp:lastModifiedBy>
  <cp:revision>164</cp:revision>
  <dcterms:created xsi:type="dcterms:W3CDTF">2013-12-12T18:46:50Z</dcterms:created>
  <dcterms:modified xsi:type="dcterms:W3CDTF">2024-09-04T02:55:53Z</dcterms:modified>
  <cp:category/>
</cp:coreProperties>
</file>